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78" r:id="rId6"/>
    <p:sldId id="280" r:id="rId7"/>
    <p:sldId id="281" r:id="rId8"/>
    <p:sldId id="282" r:id="rId9"/>
    <p:sldId id="284" r:id="rId10"/>
    <p:sldId id="283" r:id="rId11"/>
    <p:sldId id="285" r:id="rId12"/>
    <p:sldId id="286" r:id="rId13"/>
    <p:sldId id="287" r:id="rId14"/>
    <p:sldId id="289" r:id="rId15"/>
    <p:sldId id="288" r:id="rId16"/>
    <p:sldId id="290" r:id="rId17"/>
    <p:sldId id="291" r:id="rId18"/>
    <p:sldId id="292" r:id="rId19"/>
    <p:sldId id="29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AF00"/>
    <a:srgbClr val="D8117D"/>
    <a:srgbClr val="005CB8"/>
    <a:srgbClr val="7A99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E5301A-4C5F-5DEB-344C-54CD4F48618E}" v="59" dt="2022-01-17T16:21:15.4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03"/>
    <p:restoredTop sz="90068"/>
  </p:normalViewPr>
  <p:slideViewPr>
    <p:cSldViewPr>
      <p:cViewPr varScale="1">
        <p:scale>
          <a:sx n="115" d="100"/>
          <a:sy n="115" d="100"/>
        </p:scale>
        <p:origin x="266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to students that you are going to show them the calculations, but once they understand the calculations, they will also be able to use online calculators. Explain how algebra allows us to pull a common variable out (the $100) and rearrange the equation. Then explain that we won’t always have the same starting sum or the same interest rate, which is why we will use X to represent the initial sum (like $50) and r to represent the interest rate. This equation will allow us to calculate the future value of any sum at a specific interest rate.</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10</a:t>
            </a:fld>
            <a:endParaRPr lang="en-US"/>
          </a:p>
        </p:txBody>
      </p:sp>
    </p:spTree>
    <p:extLst>
      <p:ext uri="{BB962C8B-B14F-4D97-AF65-F5344CB8AC3E}">
        <p14:creationId xmlns:p14="http://schemas.microsoft.com/office/powerpoint/2010/main" val="3863710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that luckily, most investments do not pay interest only once! Some pay once a year or once a quarter (every three months) or once a month, or even daily. The more often interest is calculated, the more money your money can earn. Explain that we use an exponent to calculate the number of years or periods that interest will be calculated.</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11</a:t>
            </a:fld>
            <a:endParaRPr lang="en-US"/>
          </a:p>
        </p:txBody>
      </p:sp>
    </p:spTree>
    <p:extLst>
      <p:ext uri="{BB962C8B-B14F-4D97-AF65-F5344CB8AC3E}">
        <p14:creationId xmlns:p14="http://schemas.microsoft.com/office/powerpoint/2010/main" val="3752843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This shows Jerry’s problem again.  Ask students to calculate the future value of Leo’s $50, using this equation. Students might be confused about why the interest rate is 0.05/4. Explain that if the interest rate is 5% per year, but we are calculating interest 4 times a year, we have to divide the interest rate by 4. Otherwise, we would end up seriously overestimating how much the money will grow! (The answer to the calculation question is $696.17) Explain that if you subtract the initial $50, Leo owes Jerry’s mom $646.17 in interest.</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12</a:t>
            </a:fld>
            <a:endParaRPr lang="en-US"/>
          </a:p>
        </p:txBody>
      </p:sp>
    </p:spTree>
    <p:extLst>
      <p:ext uri="{BB962C8B-B14F-4D97-AF65-F5344CB8AC3E}">
        <p14:creationId xmlns:p14="http://schemas.microsoft.com/office/powerpoint/2010/main" val="1463102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Link to the Investopedia online calculator. Show students that this calculator will do the math for them, as long as they know the initial sum, the number of time periods, and the interest rate.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13</a:t>
            </a:fld>
            <a:endParaRPr lang="en-US"/>
          </a:p>
        </p:txBody>
      </p:sp>
    </p:spTree>
    <p:extLst>
      <p:ext uri="{BB962C8B-B14F-4D97-AF65-F5344CB8AC3E}">
        <p14:creationId xmlns:p14="http://schemas.microsoft.com/office/powerpoint/2010/main" val="581257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to students that there is one more calculation they should know – how to calculate the present value of a future amount. Show students that again, algebra provides the answer. Divide both sides of the equation by (1 + r)# and you have the calculation for present value of a future amount.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14</a:t>
            </a:fld>
            <a:endParaRPr lang="en-US"/>
          </a:p>
        </p:txBody>
      </p:sp>
    </p:spTree>
    <p:extLst>
      <p:ext uri="{BB962C8B-B14F-4D97-AF65-F5344CB8AC3E}">
        <p14:creationId xmlns:p14="http://schemas.microsoft.com/office/powerpoint/2010/main" val="1252180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15</a:t>
            </a:fld>
            <a:endParaRPr lang="en-US"/>
          </a:p>
        </p:txBody>
      </p:sp>
    </p:spTree>
    <p:extLst>
      <p:ext uri="{BB962C8B-B14F-4D97-AF65-F5344CB8AC3E}">
        <p14:creationId xmlns:p14="http://schemas.microsoft.com/office/powerpoint/2010/main" val="1726301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to students that Investopedia also has a calculator for determining present value of a future dollar amount. Remind students of the fourth warm-up question, which asked which of the following has the most value, assuming an interest rate of 10% and annual interest payments:</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a. $800 today</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b. $1000 3 years from now</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c. $2000 10 years from now</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d. $3000 20 years from now</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Ask students to work with a partner to answer this question now, using the Investopedia calculator or the equation. (Answers: a. $800, b. $751.31, c. $771.09, d. $445.93; $800 today is the most valuable.)</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16</a:t>
            </a:fld>
            <a:endParaRPr lang="en-US"/>
          </a:p>
        </p:txBody>
      </p:sp>
    </p:spTree>
    <p:extLst>
      <p:ext uri="{BB962C8B-B14F-4D97-AF65-F5344CB8AC3E}">
        <p14:creationId xmlns:p14="http://schemas.microsoft.com/office/powerpoint/2010/main" val="3397567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100914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3075654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Ask students to again consider the first question from the warm-up: Would you rather have $100 today or $100 one year from today? (Most students will clearly prefer $100 now, although some worry they would spend it too quickly and opt for the later time.) Explain to students that $100 in hand right now is worth more than $100 one year from today for several reasons: 1) Inflation will decrease the value of the $100 during the year, meaning $100 won’t buy as much one year from now, and 2) The $100 could be invested and earning interest during this time, so there is an opportunity cost of foregone interest.  (You might want to point out that there is a risk that you might lose money on an investment.)</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3564845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This give examples of how inflation and interest change the value of money over time.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1896375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3503260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that economists, business managers and financial planners need to know more specifics about the value of money and how it changes over time. They need to be able to advise people on questions like:</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a. Should I pay off my house now, or invest cash in a stock account?</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b. Should I overpay my income tax during the year, to get a refund? Or underpay and owe money at tax time? </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c. How much should I pay to take over someone’s business?</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3423688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that time value of money can also matter for regular people, when they borrow and lend money. Consider this episode from the TV comedy, Seinfeld. Jerry shows up to help his grandmother open a catsup bottle and finds out a little family secret. Show the Seinfeld clip (3:41) (http://</a:t>
            </a:r>
            <a:r>
              <a:rPr lang="en-US" sz="1200" dirty="0" err="1">
                <a:solidFill>
                  <a:schemeClr val="dk1"/>
                </a:solidFill>
                <a:highlight>
                  <a:srgbClr val="FFFFFF"/>
                </a:highlight>
                <a:latin typeface="+mn-lt"/>
                <a:ea typeface="Calibri"/>
                <a:cs typeface="Calibri"/>
                <a:sym typeface="Calibri"/>
              </a:rPr>
              <a:t>www.yadayadayadaecon.com</a:t>
            </a:r>
            <a:r>
              <a:rPr lang="en-US" sz="1200" dirty="0">
                <a:solidFill>
                  <a:schemeClr val="dk1"/>
                </a:solidFill>
                <a:highlight>
                  <a:srgbClr val="FFFFFF"/>
                </a:highlight>
                <a:latin typeface="+mn-lt"/>
                <a:ea typeface="Calibri"/>
                <a:cs typeface="Calibri"/>
                <a:sym typeface="Calibri"/>
              </a:rPr>
              <a:t>/clip/61/) and ask students:</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a. How much money did Uncle Leo owe Jerry’s mom? ($50)</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b. How many years have passed? (53 years)</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c. What did Jerry’s dad say that money was worth now? ($663.45) (you might want to explain that this figure is close but not exactly right – you will do the calculations shortly)</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d. How do you think he figured that out? (ask students to discuss with a partner)</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5. Show Slide 7. Explain to students that if you invest $100 at a simple interest rate of 5%, at the end of the year you will have your $100 + (0.05)x$100 = $105.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2446412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9</a:t>
            </a:fld>
            <a:endParaRPr lang="en-US"/>
          </a:p>
        </p:txBody>
      </p:sp>
    </p:spTree>
    <p:extLst>
      <p:ext uri="{BB962C8B-B14F-4D97-AF65-F5344CB8AC3E}">
        <p14:creationId xmlns:p14="http://schemas.microsoft.com/office/powerpoint/2010/main" val="22243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529840"/>
            <a:ext cx="8229600" cy="3779520"/>
          </a:xfrm>
        </p:spPr>
        <p:txBody>
          <a:bodyPr/>
          <a:lstStyle>
            <a:lvl1pPr>
              <a:spcBef>
                <a:spcPts val="1200"/>
              </a:spcBef>
              <a:spcAft>
                <a:spcPts val="0"/>
              </a:spcAft>
              <a:defRPr sz="2200" b="0" i="0">
                <a:latin typeface="Calibri" panose="020F0502020204030204" pitchFamily="34" charset="0"/>
                <a:cs typeface="Calibri" panose="020F0502020204030204" pitchFamily="34" charset="0"/>
              </a:defRPr>
            </a:lvl1pPr>
            <a:lvl2pPr>
              <a:spcBef>
                <a:spcPts val="0"/>
              </a:spcBef>
              <a:spcAft>
                <a:spcPts val="0"/>
              </a:spcAft>
              <a:defRPr sz="2000" b="0" i="0">
                <a:latin typeface="Calibri Light" panose="020F0302020204030204" pitchFamily="34" charset="0"/>
                <a:cs typeface="Calibri Light" panose="020F0302020204030204" pitchFamily="34" charset="0"/>
              </a:defRPr>
            </a:lvl2pPr>
            <a:lvl3pPr>
              <a:spcBef>
                <a:spcPts val="0"/>
              </a:spcBef>
              <a:spcAft>
                <a:spcPts val="0"/>
              </a:spcAft>
              <a:defRPr sz="2000" b="0" i="0">
                <a:latin typeface="Calibri Light" panose="020F0302020204030204" pitchFamily="34" charset="0"/>
                <a:cs typeface="Calibri Light" panose="020F0302020204030204" pitchFamily="34" charset="0"/>
              </a:defRPr>
            </a:lvl3pPr>
            <a:lvl4pPr>
              <a:spcBef>
                <a:spcPts val="0"/>
              </a:spcBef>
              <a:spcAft>
                <a:spcPts val="0"/>
              </a:spcAft>
              <a:defRPr sz="2000" b="0" i="0">
                <a:latin typeface="Calibri Light" panose="020F0302020204030204" pitchFamily="34" charset="0"/>
                <a:cs typeface="Calibri Light" panose="020F0302020204030204" pitchFamily="34" charset="0"/>
              </a:defRPr>
            </a:lvl4pPr>
            <a:lvl5pPr>
              <a:spcBef>
                <a:spcPts val="0"/>
              </a:spcBef>
              <a:spcAft>
                <a:spcPts val="0"/>
              </a:spcAft>
              <a:defRPr sz="2000" b="0" i="0">
                <a:latin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D5AAC16F-5B5D-3841-922A-C14EF88DDBC3}"/>
              </a:ext>
            </a:extLst>
          </p:cNvPr>
          <p:cNvSpPr txBox="1"/>
          <p:nvPr userDrawn="1"/>
        </p:nvSpPr>
        <p:spPr>
          <a:xfrm>
            <a:off x="457200" y="6574538"/>
            <a:ext cx="8229600" cy="276999"/>
          </a:xfrm>
          <a:prstGeom prst="rect">
            <a:avLst/>
          </a:prstGeom>
          <a:noFill/>
        </p:spPr>
        <p:txBody>
          <a:bodyPr wrap="square" rtlCol="0">
            <a:spAutoFit/>
          </a:bodyPr>
          <a:lstStyle/>
          <a:p>
            <a:pPr algn="ctr"/>
            <a:r>
              <a:rPr lang="en-US" sz="1200" dirty="0">
                <a:solidFill>
                  <a:schemeClr val="bg1"/>
                </a:solidFill>
              </a:rPr>
              <a:t>Time Value of Money</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nvestopedia.com/calculator/fvcal.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nvestopedia.com/calculator/fvcal.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investopedia.com/calculator/pvcal.asp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nvestopedia.com/calculator/pvcal.asp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adayadayadaecon.com/clip/6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2"/>
            <a:ext cx="7772400" cy="4434839"/>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Bef>
                <a:spcPts val="1200"/>
              </a:spcBef>
              <a:spcAft>
                <a:spcPts val="1200"/>
              </a:spcAft>
              <a:defRPr/>
            </a:pPr>
            <a:r>
              <a:rPr lang="en" sz="6000" dirty="0"/>
              <a:t>Time Value of Money</a:t>
            </a:r>
            <a:endParaRPr lang="en-US" sz="5000" b="0" dirty="0">
              <a:ln w="11430"/>
              <a:solidFill>
                <a:schemeClr val="tx1"/>
              </a:solidFill>
              <a:effectLst>
                <a:outerShdw blurRad="80000" dist="40000" dir="5040000" algn="tl">
                  <a:srgbClr val="000000">
                    <a:alpha val="0"/>
                  </a:srgbClr>
                </a:outerShdw>
              </a:effectLst>
              <a:ea typeface="+mj-ea"/>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The Calculation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759279" y="2133600"/>
            <a:ext cx="7927521" cy="3779520"/>
          </a:xfrm>
        </p:spPr>
        <p:txBody>
          <a:bodyPr/>
          <a:lstStyle/>
          <a:p>
            <a:pPr marL="0" indent="0">
              <a:buNone/>
            </a:pPr>
            <a:r>
              <a:rPr lang="en-US" dirty="0"/>
              <a:t>You can use algebra to rearrange this equation:</a:t>
            </a:r>
          </a:p>
          <a:p>
            <a:pPr marL="0" indent="0">
              <a:buNone/>
            </a:pPr>
            <a:r>
              <a:rPr lang="en-US" dirty="0"/>
              <a:t>$100 + (0.05) x $100 = $105</a:t>
            </a:r>
          </a:p>
          <a:p>
            <a:pPr marL="0" indent="0">
              <a:buNone/>
            </a:pPr>
            <a:r>
              <a:rPr lang="en-US" dirty="0"/>
              <a:t>$100 x (1 + 0.05) = $105</a:t>
            </a:r>
          </a:p>
          <a:p>
            <a:pPr marL="0" indent="0">
              <a:buNone/>
            </a:pPr>
            <a:r>
              <a:rPr lang="en-US" dirty="0"/>
              <a:t>You can also change $100 to </a:t>
            </a:r>
            <a:r>
              <a:rPr lang="en-US" b="1" dirty="0"/>
              <a:t>X</a:t>
            </a:r>
            <a:r>
              <a:rPr lang="en-US" dirty="0"/>
              <a:t> (to represent any amount you would invest) and 5% to r (to represent any interest rate)</a:t>
            </a:r>
          </a:p>
          <a:p>
            <a:pPr marL="0" indent="0">
              <a:buNone/>
            </a:pPr>
            <a:r>
              <a:rPr lang="en-US" b="1" dirty="0"/>
              <a:t>X x (1 + r) = future value</a:t>
            </a:r>
          </a:p>
          <a:p>
            <a:pPr marL="0" indent="0">
              <a:buNone/>
            </a:pPr>
            <a:endParaRPr lang="en-US" dirty="0"/>
          </a:p>
        </p:txBody>
      </p:sp>
      <p:sp>
        <p:nvSpPr>
          <p:cNvPr id="6" name="Arc 5">
            <a:extLst>
              <a:ext uri="{FF2B5EF4-FFF2-40B4-BE49-F238E27FC236}">
                <a16:creationId xmlns:a16="http://schemas.microsoft.com/office/drawing/2014/main" id="{9E9110FD-756A-0B46-9105-5CB93B8A7100}"/>
              </a:ext>
            </a:extLst>
          </p:cNvPr>
          <p:cNvSpPr/>
          <p:nvPr/>
        </p:nvSpPr>
        <p:spPr>
          <a:xfrm rot="16200000">
            <a:off x="454479" y="2819399"/>
            <a:ext cx="533400" cy="533400"/>
          </a:xfrm>
          <a:prstGeom prst="arc">
            <a:avLst>
              <a:gd name="adj1" fmla="val 10800000"/>
              <a:gd name="adj2" fmla="val 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3196422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The Calculation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759279" y="2133600"/>
            <a:ext cx="7927521" cy="3779520"/>
          </a:xfrm>
        </p:spPr>
        <p:txBody>
          <a:bodyPr/>
          <a:lstStyle/>
          <a:p>
            <a:pPr marL="0" indent="0">
              <a:buNone/>
            </a:pPr>
            <a:r>
              <a:rPr lang="en-US" dirty="0"/>
              <a:t>It gets a little more complicated when we include compound interest (meaning your interest earns interest) AND include multiple years. The # of years or periods is an exponent, which allows you to earn interest every year or multiple times a year. </a:t>
            </a:r>
          </a:p>
          <a:p>
            <a:pPr marL="0" indent="0">
              <a:buNone/>
            </a:pPr>
            <a:endParaRPr lang="en-US" dirty="0"/>
          </a:p>
          <a:p>
            <a:pPr marL="0" lvl="0" indent="0">
              <a:spcBef>
                <a:spcPts val="1600"/>
              </a:spcBef>
              <a:spcAft>
                <a:spcPts val="1600"/>
              </a:spcAft>
              <a:buNone/>
            </a:pPr>
            <a:r>
              <a:rPr lang="en-US" b="1" dirty="0"/>
              <a:t>X </a:t>
            </a:r>
            <a:r>
              <a:rPr lang="en-US" sz="1400" b="1" baseline="30000" dirty="0"/>
              <a:t>x</a:t>
            </a:r>
            <a:r>
              <a:rPr lang="en-US" b="1" dirty="0"/>
              <a:t> (1 + r)</a:t>
            </a:r>
            <a:r>
              <a:rPr lang="en-US" b="1" baseline="30000" dirty="0"/>
              <a:t>#periods</a:t>
            </a:r>
            <a:r>
              <a:rPr lang="en-US" b="1" dirty="0"/>
              <a:t> = future value</a:t>
            </a:r>
          </a:p>
        </p:txBody>
      </p:sp>
    </p:spTree>
    <p:extLst>
      <p:ext uri="{BB962C8B-B14F-4D97-AF65-F5344CB8AC3E}">
        <p14:creationId xmlns:p14="http://schemas.microsoft.com/office/powerpoint/2010/main" val="45564826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The Calculation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759279" y="2133600"/>
            <a:ext cx="7927521" cy="3779520"/>
          </a:xfrm>
        </p:spPr>
        <p:txBody>
          <a:bodyPr/>
          <a:lstStyle/>
          <a:p>
            <a:pPr marL="0" indent="0">
              <a:buNone/>
            </a:pPr>
            <a:r>
              <a:rPr lang="en-US" dirty="0"/>
              <a:t>Let’s consider Jerry’s situation. Leo owes his mom $50 for 53 years. Jerry’s dad is compounding the interest quarterly — 4 times a year — at 5%. </a:t>
            </a:r>
          </a:p>
          <a:p>
            <a:pPr marL="0" indent="0">
              <a:buNone/>
            </a:pPr>
            <a:endParaRPr lang="en-US" dirty="0"/>
          </a:p>
          <a:p>
            <a:pPr marL="0" lvl="0" indent="0">
              <a:spcBef>
                <a:spcPts val="1600"/>
              </a:spcBef>
              <a:buNone/>
            </a:pPr>
            <a:r>
              <a:rPr lang="en-US" b="1" dirty="0"/>
              <a:t>X </a:t>
            </a:r>
            <a:r>
              <a:rPr lang="en-US" sz="1400" b="1" baseline="30000" dirty="0"/>
              <a:t>x</a:t>
            </a:r>
            <a:r>
              <a:rPr lang="en-US" b="1" dirty="0"/>
              <a:t> (1 + r)</a:t>
            </a:r>
            <a:r>
              <a:rPr lang="en-US" b="1" baseline="30000" dirty="0"/>
              <a:t>#periods</a:t>
            </a:r>
            <a:r>
              <a:rPr lang="en-US" b="1" dirty="0"/>
              <a:t> = future value</a:t>
            </a:r>
          </a:p>
          <a:p>
            <a:pPr marL="0" lvl="0" indent="0">
              <a:spcBef>
                <a:spcPts val="1600"/>
              </a:spcBef>
              <a:spcAft>
                <a:spcPts val="1600"/>
              </a:spcAft>
              <a:buClr>
                <a:schemeClr val="dk1"/>
              </a:buClr>
              <a:buSzPts val="1100"/>
              <a:buNone/>
            </a:pPr>
            <a:r>
              <a:rPr lang="en-US" b="1" dirty="0"/>
              <a:t>$50 </a:t>
            </a:r>
            <a:r>
              <a:rPr lang="en-US" sz="1400" b="1" baseline="30000" dirty="0"/>
              <a:t>x</a:t>
            </a:r>
            <a:r>
              <a:rPr lang="en-US" b="1" dirty="0"/>
              <a:t> (1 + .05/4)</a:t>
            </a:r>
            <a:r>
              <a:rPr lang="en-US" b="1" baseline="30000" dirty="0"/>
              <a:t>212</a:t>
            </a:r>
            <a:r>
              <a:rPr lang="en-US" b="1" dirty="0"/>
              <a:t> = future value</a:t>
            </a:r>
          </a:p>
        </p:txBody>
      </p:sp>
    </p:spTree>
    <p:extLst>
      <p:ext uri="{BB962C8B-B14F-4D97-AF65-F5344CB8AC3E}">
        <p14:creationId xmlns:p14="http://schemas.microsoft.com/office/powerpoint/2010/main" val="419970487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Online Calculator</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r>
              <a:rPr lang="en-US" dirty="0">
                <a:hlinkClick r:id="rId3"/>
              </a:rPr>
              <a:t>https://</a:t>
            </a:r>
            <a:r>
              <a:rPr lang="en-US" dirty="0" err="1">
                <a:hlinkClick r:id="rId3"/>
              </a:rPr>
              <a:t>www.investopedia.com</a:t>
            </a:r>
            <a:r>
              <a:rPr lang="en-US" dirty="0">
                <a:hlinkClick r:id="rId3"/>
              </a:rPr>
              <a:t>/calculator/</a:t>
            </a:r>
            <a:r>
              <a:rPr lang="en-US" dirty="0" err="1">
                <a:hlinkClick r:id="rId3"/>
              </a:rPr>
              <a:t>fvcal.aspx</a:t>
            </a:r>
            <a:r>
              <a:rPr lang="en-US" dirty="0">
                <a:hlinkClick r:id="rId3"/>
              </a:rPr>
              <a:t> </a:t>
            </a:r>
            <a:endParaRPr lang="en-US" dirty="0"/>
          </a:p>
        </p:txBody>
      </p:sp>
    </p:spTree>
    <p:extLst>
      <p:ext uri="{BB962C8B-B14F-4D97-AF65-F5344CB8AC3E}">
        <p14:creationId xmlns:p14="http://schemas.microsoft.com/office/powerpoint/2010/main" val="218585338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The Calculation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759279" y="2133600"/>
            <a:ext cx="7927521" cy="3779520"/>
          </a:xfrm>
        </p:spPr>
        <p:txBody>
          <a:bodyPr/>
          <a:lstStyle/>
          <a:p>
            <a:pPr marL="0" indent="0">
              <a:buNone/>
            </a:pPr>
            <a:r>
              <a:rPr lang="en-US" dirty="0"/>
              <a:t>How to calculate future value:</a:t>
            </a:r>
          </a:p>
          <a:p>
            <a:pPr marL="0" lvl="0" indent="0">
              <a:spcBef>
                <a:spcPts val="1600"/>
              </a:spcBef>
              <a:buNone/>
            </a:pPr>
            <a:r>
              <a:rPr lang="en-US" b="1" dirty="0"/>
              <a:t>X </a:t>
            </a:r>
            <a:r>
              <a:rPr lang="en-US" sz="1400" b="1" baseline="30000" dirty="0"/>
              <a:t>x</a:t>
            </a:r>
            <a:r>
              <a:rPr lang="en-US" b="1" dirty="0"/>
              <a:t> (1 + r)</a:t>
            </a:r>
            <a:r>
              <a:rPr lang="en-US" b="1" baseline="30000" dirty="0"/>
              <a:t>#periods</a:t>
            </a:r>
            <a:r>
              <a:rPr lang="en-US" b="1" dirty="0"/>
              <a:t> = future value</a:t>
            </a:r>
          </a:p>
          <a:p>
            <a:pPr marL="0" indent="0">
              <a:spcBef>
                <a:spcPts val="1600"/>
              </a:spcBef>
              <a:buNone/>
            </a:pPr>
            <a:r>
              <a:rPr lang="en-US" dirty="0"/>
              <a:t>How to calculate present value:</a:t>
            </a:r>
          </a:p>
          <a:p>
            <a:pPr marL="0" indent="0">
              <a:spcBef>
                <a:spcPts val="1600"/>
              </a:spcBef>
              <a:buNone/>
            </a:pPr>
            <a:r>
              <a:rPr lang="en-US" b="1" dirty="0"/>
              <a:t>X =  </a:t>
            </a:r>
            <a:r>
              <a:rPr lang="en-US" sz="3300" b="1" baseline="30000" dirty="0"/>
              <a:t>future value</a:t>
            </a:r>
          </a:p>
          <a:p>
            <a:pPr marL="0" indent="0">
              <a:spcBef>
                <a:spcPts val="1600"/>
              </a:spcBef>
              <a:buNone/>
            </a:pPr>
            <a:endParaRPr lang="en-US" dirty="0"/>
          </a:p>
          <a:p>
            <a:pPr marL="0" indent="0">
              <a:spcBef>
                <a:spcPts val="1600"/>
              </a:spcBef>
              <a:buNone/>
            </a:pPr>
            <a:endParaRPr lang="en-US" dirty="0"/>
          </a:p>
        </p:txBody>
      </p:sp>
      <p:sp>
        <p:nvSpPr>
          <p:cNvPr id="7" name="Content Placeholder 2">
            <a:extLst>
              <a:ext uri="{FF2B5EF4-FFF2-40B4-BE49-F238E27FC236}">
                <a16:creationId xmlns:a16="http://schemas.microsoft.com/office/drawing/2014/main" id="{55EA71B7-0D73-FB45-8123-65AE10DB1545}"/>
              </a:ext>
            </a:extLst>
          </p:cNvPr>
          <p:cNvSpPr txBox="1">
            <a:spLocks/>
          </p:cNvSpPr>
          <p:nvPr/>
        </p:nvSpPr>
        <p:spPr bwMode="auto">
          <a:xfrm>
            <a:off x="1270908" y="3931920"/>
            <a:ext cx="154849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600"/>
              </a:spcBef>
              <a:buFont typeface="Arial" pitchFamily="-108" charset="0"/>
              <a:buNone/>
            </a:pPr>
            <a:r>
              <a:rPr lang="en-US" b="1" dirty="0"/>
              <a:t>(1 + r)</a:t>
            </a:r>
            <a:r>
              <a:rPr lang="en-US" b="1" baseline="30000" dirty="0"/>
              <a:t>#periods</a:t>
            </a:r>
            <a:endParaRPr lang="en-US" dirty="0"/>
          </a:p>
          <a:p>
            <a:pPr marL="0" indent="0">
              <a:spcBef>
                <a:spcPts val="1600"/>
              </a:spcBef>
              <a:buFont typeface="Arial" pitchFamily="-108" charset="0"/>
              <a:buNone/>
            </a:pPr>
            <a:endParaRPr lang="en-US" dirty="0"/>
          </a:p>
        </p:txBody>
      </p:sp>
      <p:cxnSp>
        <p:nvCxnSpPr>
          <p:cNvPr id="12" name="Straight Connector 11">
            <a:extLst>
              <a:ext uri="{FF2B5EF4-FFF2-40B4-BE49-F238E27FC236}">
                <a16:creationId xmlns:a16="http://schemas.microsoft.com/office/drawing/2014/main" id="{BD144E89-6F80-7D41-BBF0-5AD4CD2C399D}"/>
              </a:ext>
            </a:extLst>
          </p:cNvPr>
          <p:cNvCxnSpPr>
            <a:cxnSpLocks/>
          </p:cNvCxnSpPr>
          <p:nvPr/>
        </p:nvCxnSpPr>
        <p:spPr>
          <a:xfrm>
            <a:off x="1298448" y="3986784"/>
            <a:ext cx="16002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1436152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Online Calculator</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r>
              <a:rPr lang="en-US" dirty="0"/>
              <a:t>Calculate future value of a present dollar amount:</a:t>
            </a:r>
          </a:p>
          <a:p>
            <a:pPr marL="400050" lvl="1" indent="0">
              <a:buNone/>
            </a:pPr>
            <a:r>
              <a:rPr lang="en-US" sz="2200" dirty="0">
                <a:hlinkClick r:id="rId3"/>
              </a:rPr>
              <a:t>https://</a:t>
            </a:r>
            <a:r>
              <a:rPr lang="en-US" sz="2200" dirty="0" err="1">
                <a:hlinkClick r:id="rId3"/>
              </a:rPr>
              <a:t>www.investopedia.com</a:t>
            </a:r>
            <a:r>
              <a:rPr lang="en-US" sz="2200" dirty="0">
                <a:hlinkClick r:id="rId3"/>
              </a:rPr>
              <a:t>/calculator/</a:t>
            </a:r>
            <a:r>
              <a:rPr lang="en-US" sz="2200" dirty="0" err="1">
                <a:hlinkClick r:id="rId3"/>
              </a:rPr>
              <a:t>fvcal.aspx</a:t>
            </a:r>
            <a:r>
              <a:rPr lang="en-US" sz="2200" dirty="0">
                <a:hlinkClick r:id="rId3"/>
              </a:rPr>
              <a:t> </a:t>
            </a:r>
            <a:endParaRPr lang="en-US" sz="2200" dirty="0"/>
          </a:p>
          <a:p>
            <a:r>
              <a:rPr lang="en-US" dirty="0"/>
              <a:t>Calculate present value of a future dollar amount:</a:t>
            </a:r>
          </a:p>
          <a:p>
            <a:pPr marL="400050" lvl="1" indent="0">
              <a:buNone/>
            </a:pPr>
            <a:r>
              <a:rPr lang="en-US" sz="2200" dirty="0">
                <a:hlinkClick r:id="rId4"/>
              </a:rPr>
              <a:t>https://</a:t>
            </a:r>
            <a:r>
              <a:rPr lang="en-US" sz="2200" dirty="0" err="1">
                <a:hlinkClick r:id="rId4"/>
              </a:rPr>
              <a:t>www.investopedia.com</a:t>
            </a:r>
            <a:r>
              <a:rPr lang="en-US" sz="2200" dirty="0">
                <a:hlinkClick r:id="rId4"/>
              </a:rPr>
              <a:t>/calculator/</a:t>
            </a:r>
            <a:r>
              <a:rPr lang="en-US" sz="2200" dirty="0" err="1">
                <a:hlinkClick r:id="rId4"/>
              </a:rPr>
              <a:t>pvcal.aspx</a:t>
            </a:r>
            <a:endParaRPr lang="en-US" sz="2200" dirty="0"/>
          </a:p>
        </p:txBody>
      </p:sp>
    </p:spTree>
    <p:extLst>
      <p:ext uri="{BB962C8B-B14F-4D97-AF65-F5344CB8AC3E}">
        <p14:creationId xmlns:p14="http://schemas.microsoft.com/office/powerpoint/2010/main" val="281476185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52400" y="1066800"/>
            <a:ext cx="8839200" cy="1143000"/>
          </a:xfrm>
        </p:spPr>
        <p:txBody>
          <a:bodyPr/>
          <a:lstStyle/>
          <a:p>
            <a:pPr lvl="0">
              <a:spcBef>
                <a:spcPts val="0"/>
              </a:spcBef>
              <a:spcAft>
                <a:spcPts val="0"/>
              </a:spcAft>
            </a:pPr>
            <a:r>
              <a:rPr lang="en-US" sz="4200" dirty="0"/>
              <a:t>Which has the highest present value?</a:t>
            </a:r>
            <a:br>
              <a:rPr lang="en-US" sz="4200" dirty="0"/>
            </a:br>
            <a:r>
              <a:rPr lang="en-US" sz="2000" dirty="0">
                <a:solidFill>
                  <a:schemeClr val="tx1"/>
                </a:solidFill>
              </a:rPr>
              <a:t>Assume an interest rate of 10%, interest calculated annually</a:t>
            </a:r>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316480"/>
            <a:ext cx="8229600" cy="3779520"/>
          </a:xfrm>
        </p:spPr>
        <p:txBody>
          <a:bodyPr/>
          <a:lstStyle/>
          <a:p>
            <a:r>
              <a:rPr lang="en-US" dirty="0"/>
              <a:t>a.	$800 today</a:t>
            </a:r>
            <a:br>
              <a:rPr lang="en-US" dirty="0"/>
            </a:br>
            <a:r>
              <a:rPr lang="en-US" dirty="0"/>
              <a:t>b.	$1000 3 years from now</a:t>
            </a:r>
            <a:br>
              <a:rPr lang="en-US" dirty="0"/>
            </a:br>
            <a:r>
              <a:rPr lang="en-US" dirty="0"/>
              <a:t>c.	$2000 10 years from now</a:t>
            </a:r>
            <a:br>
              <a:rPr lang="en-US" dirty="0"/>
            </a:br>
            <a:r>
              <a:rPr lang="en-US" dirty="0"/>
              <a:t>d.	$3000 20 years from now</a:t>
            </a:r>
            <a:br>
              <a:rPr lang="en-US" dirty="0"/>
            </a:br>
            <a:endParaRPr lang="en-US" dirty="0"/>
          </a:p>
          <a:p>
            <a:r>
              <a:rPr lang="en-US" dirty="0"/>
              <a:t>Present Value calculator:</a:t>
            </a:r>
          </a:p>
          <a:p>
            <a:pPr marL="457200" lvl="1" indent="0">
              <a:buNone/>
            </a:pPr>
            <a:r>
              <a:rPr lang="en-US" sz="2200" dirty="0">
                <a:hlinkClick r:id="rId3"/>
              </a:rPr>
              <a:t>https://www.investopedia.com/calculator/pvcal.aspx</a:t>
            </a:r>
            <a:endParaRPr lang="en-US" dirty="0"/>
          </a:p>
        </p:txBody>
      </p:sp>
    </p:spTree>
    <p:extLst>
      <p:ext uri="{BB962C8B-B14F-4D97-AF65-F5344CB8AC3E}">
        <p14:creationId xmlns:p14="http://schemas.microsoft.com/office/powerpoint/2010/main" val="380450461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Warm-Up</a:t>
            </a:r>
            <a:br>
              <a:rPr lang="en" sz="4400" dirty="0"/>
            </a:br>
            <a:r>
              <a:rPr lang="en-US" sz="2000" dirty="0">
                <a:solidFill>
                  <a:schemeClr val="dk1"/>
                </a:solidFill>
                <a:highlight>
                  <a:srgbClr val="FFFFFF"/>
                </a:highlight>
                <a:latin typeface="Calibri"/>
                <a:ea typeface="Calibri"/>
                <a:cs typeface="Calibri"/>
                <a:sym typeface="Calibri"/>
              </a:rPr>
              <a:t>Directions: Select the most appropriate answer for each question.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316480"/>
            <a:ext cx="3886200" cy="3779520"/>
          </a:xfrm>
        </p:spPr>
        <p:txBody>
          <a:bodyPr/>
          <a:lstStyle/>
          <a:p>
            <a:pPr marL="228600" indent="-228600">
              <a:buFont typeface="+mj-lt"/>
              <a:buAutoNum type="arabicPeriod"/>
            </a:pPr>
            <a:r>
              <a:rPr lang="en-US" sz="2000" dirty="0"/>
              <a:t>Which would you rather have?</a:t>
            </a:r>
          </a:p>
          <a:p>
            <a:pPr lvl="1"/>
            <a:r>
              <a:rPr lang="en-US" sz="1800" dirty="0"/>
              <a:t>$100 today</a:t>
            </a:r>
          </a:p>
          <a:p>
            <a:pPr lvl="1"/>
            <a:r>
              <a:rPr lang="en-US" sz="1800" dirty="0"/>
              <a:t>$100 one year from today</a:t>
            </a:r>
          </a:p>
          <a:p>
            <a:pPr lvl="1"/>
            <a:endParaRPr lang="en-US" sz="700" dirty="0"/>
          </a:p>
          <a:p>
            <a:pPr marL="228600" indent="-228600">
              <a:buFont typeface="+mj-lt"/>
              <a:buAutoNum type="arabicPeriod"/>
            </a:pPr>
            <a:r>
              <a:rPr lang="en-US" sz="2000" dirty="0"/>
              <a:t>If the interest rate is 5%, $100 today is basically equal to ___ one year from now.</a:t>
            </a:r>
          </a:p>
          <a:p>
            <a:pPr marL="857250" lvl="1" indent="-457200"/>
            <a:r>
              <a:rPr lang="en-US" sz="1800" dirty="0"/>
              <a:t>$95</a:t>
            </a:r>
          </a:p>
          <a:p>
            <a:pPr marL="857250" lvl="1" indent="-457200"/>
            <a:r>
              <a:rPr lang="en-US" sz="1800" dirty="0"/>
              <a:t>$100</a:t>
            </a:r>
          </a:p>
          <a:p>
            <a:pPr marL="857250" lvl="1" indent="-457200"/>
            <a:r>
              <a:rPr lang="en-US" sz="1800" dirty="0"/>
              <a:t>$105</a:t>
            </a:r>
          </a:p>
          <a:p>
            <a:pPr marL="857250" lvl="1" indent="-457200"/>
            <a:r>
              <a:rPr lang="en-US" sz="1800" dirty="0"/>
              <a:t>$150</a:t>
            </a:r>
            <a:br>
              <a:rPr lang="en-US" sz="1800" dirty="0"/>
            </a:br>
            <a:endParaRPr lang="en-US" sz="1800" dirty="0"/>
          </a:p>
          <a:p>
            <a:pPr marL="457200" indent="-457200">
              <a:buFont typeface="+mj-lt"/>
              <a:buAutoNum type="arabicPeriod"/>
            </a:pPr>
            <a:endParaRPr lang="en-US" sz="2000" dirty="0"/>
          </a:p>
        </p:txBody>
      </p:sp>
      <p:sp>
        <p:nvSpPr>
          <p:cNvPr id="4" name="Content Placeholder 2">
            <a:extLst>
              <a:ext uri="{FF2B5EF4-FFF2-40B4-BE49-F238E27FC236}">
                <a16:creationId xmlns:a16="http://schemas.microsoft.com/office/drawing/2014/main" id="{66A74D6C-2388-DF49-A664-86FC320E15E4}"/>
              </a:ext>
            </a:extLst>
          </p:cNvPr>
          <p:cNvSpPr txBox="1">
            <a:spLocks/>
          </p:cNvSpPr>
          <p:nvPr/>
        </p:nvSpPr>
        <p:spPr bwMode="auto">
          <a:xfrm>
            <a:off x="4648200" y="2316480"/>
            <a:ext cx="4190998"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228600">
              <a:buFont typeface="+mj-lt"/>
              <a:buAutoNum type="arabicPeriod"/>
            </a:pPr>
            <a:r>
              <a:rPr lang="en-US" sz="2000" dirty="0"/>
              <a:t>If you lent a friend $50 two years ago and the interest rate is 2%, he or she now owes you approximately</a:t>
            </a:r>
          </a:p>
          <a:p>
            <a:pPr lvl="1" indent="-342900"/>
            <a:r>
              <a:rPr lang="en-US" sz="1800" dirty="0"/>
              <a:t>$48</a:t>
            </a:r>
          </a:p>
          <a:p>
            <a:pPr lvl="1" indent="-342900"/>
            <a:r>
              <a:rPr lang="en-US" sz="1800" dirty="0"/>
              <a:t>$100</a:t>
            </a:r>
          </a:p>
          <a:p>
            <a:pPr lvl="1" indent="-342900"/>
            <a:r>
              <a:rPr lang="en-US" sz="1800" dirty="0"/>
              <a:t>$50</a:t>
            </a:r>
          </a:p>
          <a:p>
            <a:pPr lvl="1" indent="-342900"/>
            <a:r>
              <a:rPr lang="en-US" sz="1800" dirty="0"/>
              <a:t>$52</a:t>
            </a:r>
          </a:p>
          <a:p>
            <a:pPr lvl="1" indent="-342900"/>
            <a:endParaRPr lang="en-US" sz="700" dirty="0"/>
          </a:p>
          <a:p>
            <a:pPr marL="228600" indent="-228600">
              <a:buFont typeface="+mj-lt"/>
              <a:buAutoNum type="arabicPeriod"/>
            </a:pPr>
            <a:r>
              <a:rPr lang="en-US" sz="2000" dirty="0"/>
              <a:t>Which of these is the most valuable, if the interest rate is 10%?</a:t>
            </a:r>
          </a:p>
          <a:p>
            <a:pPr lvl="1"/>
            <a:r>
              <a:rPr lang="en-US" sz="1800" dirty="0"/>
              <a:t>$800 today</a:t>
            </a:r>
          </a:p>
          <a:p>
            <a:pPr lvl="1"/>
            <a:r>
              <a:rPr lang="en-US" sz="1800" dirty="0"/>
              <a:t>$1000 three years from now</a:t>
            </a:r>
          </a:p>
          <a:p>
            <a:pPr lvl="1"/>
            <a:r>
              <a:rPr lang="en-US" sz="1800" dirty="0"/>
              <a:t>$2000 ten years from now</a:t>
            </a:r>
          </a:p>
          <a:p>
            <a:pPr lvl="1"/>
            <a:r>
              <a:rPr lang="en-US" sz="1800" dirty="0"/>
              <a:t>$3000 twenty years from now </a:t>
            </a:r>
          </a:p>
          <a:p>
            <a:pPr marL="457200" indent="-457200">
              <a:buFont typeface="+mj-lt"/>
              <a:buAutoNum type="arabicPeriod"/>
            </a:pPr>
            <a:endParaRPr lang="en-US" sz="2000" dirty="0"/>
          </a:p>
        </p:txBody>
      </p:sp>
    </p:spTree>
    <p:extLst>
      <p:ext uri="{BB962C8B-B14F-4D97-AF65-F5344CB8AC3E}">
        <p14:creationId xmlns:p14="http://schemas.microsoft.com/office/powerpoint/2010/main" val="269610389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 calcmode="lin" valueType="num">
                                      <p:cBhvr additive="base">
                                        <p:cTn id="4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anim calcmode="lin" valueType="num">
                                      <p:cBhvr additive="base">
                                        <p:cTn id="5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
                                            <p:txEl>
                                              <p:pRg st="3" end="3"/>
                                            </p:txEl>
                                          </p:spTgt>
                                        </p:tgtEl>
                                        <p:attrNameLst>
                                          <p:attrName>style.visibility</p:attrName>
                                        </p:attrNameLst>
                                      </p:cBhvr>
                                      <p:to>
                                        <p:strVal val="visible"/>
                                      </p:to>
                                    </p:set>
                                    <p:anim calcmode="lin" valueType="num">
                                      <p:cBhvr additive="base">
                                        <p:cTn id="5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4">
                                            <p:txEl>
                                              <p:pRg st="4" end="4"/>
                                            </p:txEl>
                                          </p:spTgt>
                                        </p:tgtEl>
                                        <p:attrNameLst>
                                          <p:attrName>style.visibility</p:attrName>
                                        </p:attrNameLst>
                                      </p:cBhvr>
                                      <p:to>
                                        <p:strVal val="visible"/>
                                      </p:to>
                                    </p:set>
                                    <p:anim calcmode="lin" valueType="num">
                                      <p:cBhvr additive="base">
                                        <p:cTn id="5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4">
                                            <p:txEl>
                                              <p:pRg st="6" end="6"/>
                                            </p:txEl>
                                          </p:spTgt>
                                        </p:tgtEl>
                                        <p:attrNameLst>
                                          <p:attrName>style.visibility</p:attrName>
                                        </p:attrNameLst>
                                      </p:cBhvr>
                                      <p:to>
                                        <p:strVal val="visible"/>
                                      </p:to>
                                    </p:set>
                                    <p:anim calcmode="lin" valueType="num">
                                      <p:cBhvr additive="base">
                                        <p:cTn id="6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
                                            <p:txEl>
                                              <p:pRg st="7" end="7"/>
                                            </p:txEl>
                                          </p:spTgt>
                                        </p:tgtEl>
                                        <p:attrNameLst>
                                          <p:attrName>style.visibility</p:attrName>
                                        </p:attrNameLst>
                                      </p:cBhvr>
                                      <p:to>
                                        <p:strVal val="visible"/>
                                      </p:to>
                                    </p:set>
                                    <p:anim calcmode="lin" valueType="num">
                                      <p:cBhvr additive="base">
                                        <p:cTn id="6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
                                            <p:txEl>
                                              <p:pRg st="8" end="8"/>
                                            </p:txEl>
                                          </p:spTgt>
                                        </p:tgtEl>
                                        <p:attrNameLst>
                                          <p:attrName>style.visibility</p:attrName>
                                        </p:attrNameLst>
                                      </p:cBhvr>
                                      <p:to>
                                        <p:strVal val="visible"/>
                                      </p:to>
                                    </p:set>
                                    <p:anim calcmode="lin" valueType="num">
                                      <p:cBhvr additive="base">
                                        <p:cTn id="7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txEl>
                                              <p:pRg st="9" end="9"/>
                                            </p:txEl>
                                          </p:spTgt>
                                        </p:tgtEl>
                                        <p:attrNameLst>
                                          <p:attrName>style.visibility</p:attrName>
                                        </p:attrNameLst>
                                      </p:cBhvr>
                                      <p:to>
                                        <p:strVal val="visible"/>
                                      </p:to>
                                    </p:set>
                                    <p:anim calcmode="lin" valueType="num">
                                      <p:cBhvr additive="base">
                                        <p:cTn id="7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
                                            <p:txEl>
                                              <p:pRg st="10" end="10"/>
                                            </p:txEl>
                                          </p:spTgt>
                                        </p:tgtEl>
                                        <p:attrNameLst>
                                          <p:attrName>style.visibility</p:attrName>
                                        </p:attrNameLst>
                                      </p:cBhvr>
                                      <p:to>
                                        <p:strVal val="visible"/>
                                      </p:to>
                                    </p:set>
                                    <p:anim calcmode="lin" valueType="num">
                                      <p:cBhvr additive="base">
                                        <p:cTn id="8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Warm-Up Answers</a:t>
            </a:r>
            <a:br>
              <a:rPr lang="en" sz="4400" dirty="0"/>
            </a:br>
            <a:r>
              <a:rPr lang="en-US" sz="2000" dirty="0">
                <a:solidFill>
                  <a:schemeClr val="dk1"/>
                </a:solidFill>
                <a:highlight>
                  <a:srgbClr val="FFFFFF"/>
                </a:highlight>
                <a:latin typeface="Calibri"/>
                <a:ea typeface="Calibri"/>
                <a:cs typeface="Calibri"/>
                <a:sym typeface="Calibri"/>
              </a:rPr>
              <a:t>Directions: Select the most appropriate answer for each question.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316480"/>
            <a:ext cx="3886200" cy="3779520"/>
          </a:xfrm>
        </p:spPr>
        <p:txBody>
          <a:bodyPr/>
          <a:lstStyle/>
          <a:p>
            <a:pPr marL="228600" indent="-228600">
              <a:buFont typeface="+mj-lt"/>
              <a:buAutoNum type="arabicPeriod"/>
            </a:pPr>
            <a:r>
              <a:rPr lang="en-US" sz="2000" dirty="0"/>
              <a:t>Which would you rather have?</a:t>
            </a:r>
          </a:p>
          <a:p>
            <a:pPr lvl="1"/>
            <a:r>
              <a:rPr lang="en-US" sz="1800" dirty="0">
                <a:highlight>
                  <a:srgbClr val="FFFF00"/>
                </a:highlight>
              </a:rPr>
              <a:t>$100 today</a:t>
            </a:r>
          </a:p>
          <a:p>
            <a:pPr lvl="1"/>
            <a:r>
              <a:rPr lang="en-US" sz="1800" dirty="0"/>
              <a:t>$100 one year from today</a:t>
            </a:r>
          </a:p>
          <a:p>
            <a:pPr lvl="1"/>
            <a:endParaRPr lang="en-US" sz="700" dirty="0"/>
          </a:p>
          <a:p>
            <a:pPr marL="228600" indent="-228600">
              <a:buFont typeface="+mj-lt"/>
              <a:buAutoNum type="arabicPeriod"/>
            </a:pPr>
            <a:r>
              <a:rPr lang="en-US" sz="2000" dirty="0"/>
              <a:t>If the interest rate is 5%, $100 today is basically equal to ___ one year from now.</a:t>
            </a:r>
          </a:p>
          <a:p>
            <a:pPr marL="857250" lvl="1" indent="-457200"/>
            <a:r>
              <a:rPr lang="en-US" sz="1800" dirty="0"/>
              <a:t>$95</a:t>
            </a:r>
          </a:p>
          <a:p>
            <a:pPr marL="857250" lvl="1" indent="-457200"/>
            <a:r>
              <a:rPr lang="en-US" sz="1800" dirty="0"/>
              <a:t>$100</a:t>
            </a:r>
          </a:p>
          <a:p>
            <a:pPr marL="857250" lvl="1" indent="-457200"/>
            <a:r>
              <a:rPr lang="en-US" sz="1800" dirty="0">
                <a:highlight>
                  <a:srgbClr val="FFFF00"/>
                </a:highlight>
              </a:rPr>
              <a:t>$105</a:t>
            </a:r>
          </a:p>
          <a:p>
            <a:pPr marL="857250" lvl="1" indent="-457200"/>
            <a:r>
              <a:rPr lang="en-US" sz="1800" dirty="0"/>
              <a:t>$150</a:t>
            </a:r>
            <a:br>
              <a:rPr lang="en-US" sz="1800" dirty="0"/>
            </a:br>
            <a:endParaRPr lang="en-US" sz="1800" dirty="0"/>
          </a:p>
          <a:p>
            <a:pPr marL="457200" indent="-457200">
              <a:buFont typeface="+mj-lt"/>
              <a:buAutoNum type="arabicPeriod"/>
            </a:pPr>
            <a:endParaRPr lang="en-US" sz="2000" dirty="0"/>
          </a:p>
        </p:txBody>
      </p:sp>
      <p:sp>
        <p:nvSpPr>
          <p:cNvPr id="4" name="Content Placeholder 2">
            <a:extLst>
              <a:ext uri="{FF2B5EF4-FFF2-40B4-BE49-F238E27FC236}">
                <a16:creationId xmlns:a16="http://schemas.microsoft.com/office/drawing/2014/main" id="{66A74D6C-2388-DF49-A664-86FC320E15E4}"/>
              </a:ext>
            </a:extLst>
          </p:cNvPr>
          <p:cNvSpPr txBox="1">
            <a:spLocks/>
          </p:cNvSpPr>
          <p:nvPr/>
        </p:nvSpPr>
        <p:spPr bwMode="auto">
          <a:xfrm>
            <a:off x="4648200" y="2316480"/>
            <a:ext cx="4190998"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228600">
              <a:buFont typeface="+mj-lt"/>
              <a:buAutoNum type="arabicPeriod"/>
            </a:pPr>
            <a:r>
              <a:rPr lang="en-US" sz="2000" dirty="0"/>
              <a:t>If you lent a friend $50 two years ago and the interest rate is 2%, he or she now owes you approximately</a:t>
            </a:r>
          </a:p>
          <a:p>
            <a:pPr lvl="1" indent="-342900"/>
            <a:r>
              <a:rPr lang="en-US" sz="1800" dirty="0"/>
              <a:t>$48</a:t>
            </a:r>
          </a:p>
          <a:p>
            <a:pPr lvl="1" indent="-342900"/>
            <a:r>
              <a:rPr lang="en-US" sz="1800" dirty="0"/>
              <a:t>$100</a:t>
            </a:r>
          </a:p>
          <a:p>
            <a:pPr lvl="1" indent="-342900"/>
            <a:r>
              <a:rPr lang="en-US" sz="1800" dirty="0"/>
              <a:t>$50</a:t>
            </a:r>
          </a:p>
          <a:p>
            <a:pPr lvl="1" indent="-342900"/>
            <a:r>
              <a:rPr lang="en-US" sz="1800" dirty="0">
                <a:highlight>
                  <a:srgbClr val="FFFF00"/>
                </a:highlight>
              </a:rPr>
              <a:t>$52</a:t>
            </a:r>
          </a:p>
          <a:p>
            <a:pPr lvl="1" indent="-342900"/>
            <a:endParaRPr lang="en-US" sz="700" dirty="0">
              <a:highlight>
                <a:srgbClr val="FFFF00"/>
              </a:highlight>
            </a:endParaRPr>
          </a:p>
          <a:p>
            <a:pPr marL="228600" indent="-228600">
              <a:buFont typeface="+mj-lt"/>
              <a:buAutoNum type="arabicPeriod"/>
            </a:pPr>
            <a:r>
              <a:rPr lang="en-US" sz="2000" dirty="0"/>
              <a:t>Which of these is the most valuable, if the interest rate is 10%?</a:t>
            </a:r>
          </a:p>
          <a:p>
            <a:pPr lvl="1"/>
            <a:r>
              <a:rPr lang="en-US" sz="1800" dirty="0">
                <a:highlight>
                  <a:srgbClr val="FFFF00"/>
                </a:highlight>
              </a:rPr>
              <a:t>$800 today</a:t>
            </a:r>
          </a:p>
          <a:p>
            <a:pPr lvl="1"/>
            <a:r>
              <a:rPr lang="en-US" sz="1800" dirty="0"/>
              <a:t>$1000 three years from now</a:t>
            </a:r>
          </a:p>
          <a:p>
            <a:pPr lvl="1"/>
            <a:r>
              <a:rPr lang="en-US" sz="1800" dirty="0"/>
              <a:t>$2000 ten years from now</a:t>
            </a:r>
          </a:p>
          <a:p>
            <a:pPr lvl="1"/>
            <a:r>
              <a:rPr lang="en-US" sz="1800" dirty="0"/>
              <a:t>$3000 twenty years from now </a:t>
            </a:r>
          </a:p>
          <a:p>
            <a:pPr marL="457200" indent="-457200">
              <a:buFont typeface="+mj-lt"/>
              <a:buAutoNum type="arabicPeriod"/>
            </a:pPr>
            <a:endParaRPr lang="en-US" sz="2000" dirty="0"/>
          </a:p>
        </p:txBody>
      </p:sp>
    </p:spTree>
    <p:extLst>
      <p:ext uri="{BB962C8B-B14F-4D97-AF65-F5344CB8AC3E}">
        <p14:creationId xmlns:p14="http://schemas.microsoft.com/office/powerpoint/2010/main" val="222993382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What is your money worth?</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r>
              <a:rPr lang="en-US" dirty="0"/>
              <a:t>Would you rather have $100 today or $100 one year from today?</a:t>
            </a:r>
          </a:p>
          <a:p>
            <a:pPr marL="0" indent="0">
              <a:buNone/>
            </a:pPr>
            <a:endParaRPr lang="en-US" dirty="0"/>
          </a:p>
        </p:txBody>
      </p:sp>
    </p:spTree>
    <p:extLst>
      <p:ext uri="{BB962C8B-B14F-4D97-AF65-F5344CB8AC3E}">
        <p14:creationId xmlns:p14="http://schemas.microsoft.com/office/powerpoint/2010/main" val="33377948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a:t>#1 Inflation: Money loses value</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3886200" cy="3779520"/>
          </a:xfrm>
        </p:spPr>
        <p:txBody>
          <a:bodyPr/>
          <a:lstStyle/>
          <a:p>
            <a:r>
              <a:rPr lang="en-US" dirty="0"/>
              <a:t>In 2000, $100 buys 40 Big Macs ($2.50 each)</a:t>
            </a:r>
          </a:p>
          <a:p>
            <a:r>
              <a:rPr lang="en-US" dirty="0"/>
              <a:t>In 2018, $100 buys 28 Big Macs ($3.57 each)</a:t>
            </a:r>
          </a:p>
        </p:txBody>
      </p:sp>
      <p:pic>
        <p:nvPicPr>
          <p:cNvPr id="6" name="Picture 5">
            <a:extLst>
              <a:ext uri="{FF2B5EF4-FFF2-40B4-BE49-F238E27FC236}">
                <a16:creationId xmlns:a16="http://schemas.microsoft.com/office/drawing/2014/main" id="{8E515C84-7529-CB4A-B25C-C135E83920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1600" y="2085618"/>
            <a:ext cx="3124200" cy="2943582"/>
          </a:xfrm>
          <a:prstGeom prst="rect">
            <a:avLst/>
          </a:prstGeom>
        </p:spPr>
      </p:pic>
    </p:spTree>
    <p:extLst>
      <p:ext uri="{BB962C8B-B14F-4D97-AF65-F5344CB8AC3E}">
        <p14:creationId xmlns:p14="http://schemas.microsoft.com/office/powerpoint/2010/main" val="123951593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304800" y="990600"/>
            <a:ext cx="8534400" cy="1143000"/>
          </a:xfrm>
        </p:spPr>
        <p:txBody>
          <a:bodyPr/>
          <a:lstStyle/>
          <a:p>
            <a:r>
              <a:rPr lang="en" sz="4400" dirty="0"/>
              <a:t>#2 Interest: Money grows over time</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r>
              <a:rPr lang="en-US" dirty="0"/>
              <a:t>$100 invested in an S&amp;P indexed stock fund in 2000 would be worth approximately $338 today</a:t>
            </a:r>
          </a:p>
          <a:p>
            <a:r>
              <a:rPr lang="en-US" dirty="0"/>
              <a:t>$100 today is worth $100 today</a:t>
            </a:r>
          </a:p>
        </p:txBody>
      </p:sp>
      <p:pic>
        <p:nvPicPr>
          <p:cNvPr id="6" name="Picture 5">
            <a:extLst>
              <a:ext uri="{FF2B5EF4-FFF2-40B4-BE49-F238E27FC236}">
                <a16:creationId xmlns:a16="http://schemas.microsoft.com/office/drawing/2014/main" id="{92CB5DD7-EF17-CE4E-8B5E-32EF405D9F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75" y="4800600"/>
            <a:ext cx="3082225" cy="1638300"/>
          </a:xfrm>
          <a:prstGeom prst="rect">
            <a:avLst/>
          </a:prstGeom>
        </p:spPr>
      </p:pic>
      <p:pic>
        <p:nvPicPr>
          <p:cNvPr id="7" name="Picture 6">
            <a:extLst>
              <a:ext uri="{FF2B5EF4-FFF2-40B4-BE49-F238E27FC236}">
                <a16:creationId xmlns:a16="http://schemas.microsoft.com/office/drawing/2014/main" id="{5C8BEE0E-6F61-D84B-9A70-E8D17F4BBF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75" y="4325112"/>
            <a:ext cx="3082225" cy="1638300"/>
          </a:xfrm>
          <a:prstGeom prst="rect">
            <a:avLst/>
          </a:prstGeom>
        </p:spPr>
      </p:pic>
      <p:pic>
        <p:nvPicPr>
          <p:cNvPr id="8" name="Picture 7">
            <a:extLst>
              <a:ext uri="{FF2B5EF4-FFF2-40B4-BE49-F238E27FC236}">
                <a16:creationId xmlns:a16="http://schemas.microsoft.com/office/drawing/2014/main" id="{EA593EF5-EBE3-B941-A2F8-F832DBF730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75" y="3848100"/>
            <a:ext cx="3082225" cy="1638300"/>
          </a:xfrm>
          <a:prstGeom prst="rect">
            <a:avLst/>
          </a:prstGeom>
        </p:spPr>
      </p:pic>
      <p:pic>
        <p:nvPicPr>
          <p:cNvPr id="9" name="Picture 8">
            <a:extLst>
              <a:ext uri="{FF2B5EF4-FFF2-40B4-BE49-F238E27FC236}">
                <a16:creationId xmlns:a16="http://schemas.microsoft.com/office/drawing/2014/main" id="{8093E92D-5FA7-F947-AC53-9C1A99F474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5975" y="4800600"/>
            <a:ext cx="3082225" cy="1638300"/>
          </a:xfrm>
          <a:prstGeom prst="rect">
            <a:avLst/>
          </a:prstGeom>
        </p:spPr>
      </p:pic>
    </p:spTree>
    <p:extLst>
      <p:ext uri="{BB962C8B-B14F-4D97-AF65-F5344CB8AC3E}">
        <p14:creationId xmlns:p14="http://schemas.microsoft.com/office/powerpoint/2010/main" val="79032037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304800" y="990600"/>
            <a:ext cx="8534400" cy="1143000"/>
          </a:xfrm>
        </p:spPr>
        <p:txBody>
          <a:bodyPr/>
          <a:lstStyle/>
          <a:p>
            <a:r>
              <a:rPr lang="en" sz="4400" dirty="0"/>
              <a:t>If I want the most money...</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r>
              <a:rPr lang="en-US" dirty="0"/>
              <a:t>Should I pay off my house now, or invest cash in a stock account?</a:t>
            </a:r>
          </a:p>
          <a:p>
            <a:r>
              <a:rPr lang="en-US" dirty="0"/>
              <a:t>Should I overpay my income tax during the year, to get a refund? Or underpay and owe money at tax time?</a:t>
            </a:r>
          </a:p>
          <a:p>
            <a:r>
              <a:rPr lang="en-US" dirty="0"/>
              <a:t>How much should I pay to take over someone’s business?</a:t>
            </a:r>
          </a:p>
          <a:p>
            <a:endParaRPr lang="en-US" dirty="0"/>
          </a:p>
        </p:txBody>
      </p:sp>
    </p:spTree>
    <p:extLst>
      <p:ext uri="{BB962C8B-B14F-4D97-AF65-F5344CB8AC3E}">
        <p14:creationId xmlns:p14="http://schemas.microsoft.com/office/powerpoint/2010/main" val="94301560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304800" y="2857500"/>
            <a:ext cx="8534400" cy="1143000"/>
          </a:xfrm>
        </p:spPr>
        <p:txBody>
          <a:bodyPr/>
          <a:lstStyle/>
          <a:p>
            <a:r>
              <a:rPr lang="en" sz="4400" dirty="0">
                <a:latin typeface="Calibri"/>
                <a:ea typeface="ＭＳ Ｐゴシック"/>
                <a:cs typeface="Calibri"/>
              </a:rPr>
              <a:t>Seinfeld: The Kiss Hello</a:t>
            </a:r>
            <a:br>
              <a:rPr lang="en" sz="4400" dirty="0">
                <a:latin typeface="Calibri"/>
                <a:ea typeface="ＭＳ Ｐゴシック"/>
                <a:cs typeface="Calibri"/>
              </a:rPr>
            </a:br>
            <a:br>
              <a:rPr lang="en" sz="4400" dirty="0">
                <a:latin typeface="Calibri"/>
                <a:ea typeface="ＭＳ Ｐゴシック"/>
                <a:cs typeface="Calibri"/>
              </a:rPr>
            </a:br>
            <a:r>
              <a:rPr lang="en" sz="4400" b="0" dirty="0">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a:ea typeface="ＭＳ Ｐゴシック"/>
                <a:cs typeface="Calibri"/>
              </a:rPr>
              <a:t>Open</a:t>
            </a:r>
            <a:r>
              <a:rPr lang="en" sz="4400" dirty="0">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a:ea typeface="ＭＳ Ｐゴシック"/>
                <a:cs typeface="Calibri"/>
              </a:rPr>
              <a:t> </a:t>
            </a:r>
            <a:r>
              <a:rPr lang="en-US" sz="4400" b="0" dirty="0">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a:ea typeface="ＭＳ Ｐゴシック"/>
                <a:cs typeface="Calibri"/>
                <a:hlinkClick r:id="rId3"/>
              </a:rPr>
              <a:t>http://www.yadayadayadaecon.com/clip/61/</a:t>
            </a:r>
            <a:r>
              <a:rPr lang="en-US" sz="4400" b="0" dirty="0">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a:ea typeface="ＭＳ Ｐゴシック"/>
                <a:cs typeface="Calibri"/>
              </a:rPr>
              <a:t> in your browser</a:t>
            </a:r>
          </a:p>
        </p:txBody>
      </p:sp>
    </p:spTree>
    <p:extLst>
      <p:ext uri="{BB962C8B-B14F-4D97-AF65-F5344CB8AC3E}">
        <p14:creationId xmlns:p14="http://schemas.microsoft.com/office/powerpoint/2010/main" val="102955634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990600"/>
            <a:ext cx="8229600" cy="1143000"/>
          </a:xfrm>
        </p:spPr>
        <p:txBody>
          <a:bodyPr/>
          <a:lstStyle/>
          <a:p>
            <a:r>
              <a:rPr lang="en" sz="4400" dirty="0"/>
              <a:t>The Calculation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r>
              <a:rPr lang="en-US" dirty="0"/>
              <a:t>Invest $100 for 1 year at 5% interest:</a:t>
            </a:r>
          </a:p>
          <a:p>
            <a:pPr marL="457200" lvl="1" indent="0">
              <a:buNone/>
            </a:pPr>
            <a:r>
              <a:rPr lang="en-US" dirty="0"/>
              <a:t>$100 + (0.05) x $100 = $105</a:t>
            </a:r>
          </a:p>
          <a:p>
            <a:endParaRPr lang="en-US" dirty="0"/>
          </a:p>
          <a:p>
            <a:pPr marL="0" indent="0">
              <a:buNone/>
            </a:pPr>
            <a:endParaRPr lang="en-US" dirty="0"/>
          </a:p>
        </p:txBody>
      </p:sp>
    </p:spTree>
    <p:extLst>
      <p:ext uri="{BB962C8B-B14F-4D97-AF65-F5344CB8AC3E}">
        <p14:creationId xmlns:p14="http://schemas.microsoft.com/office/powerpoint/2010/main" val="2655863048"/>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3" ma:contentTypeDescription="Create a new document." ma:contentTypeScope="" ma:versionID="834905a575e778270e59f1f8db477c6c">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8ba74aa84a7d66f44563f40a98c63bc6"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94D2B254-D69D-45BC-B29A-B209ABC1AE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0c1190-56bd-4797-9cf7-4990489609e0"/>
    <ds:schemaRef ds:uri="e475455f-c69b-4ff8-acf7-75612f4dc1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8332A4-542C-494D-8506-1C720B46413C}">
  <ds:schemaRefs>
    <ds:schemaRef ds:uri="http://schemas.microsoft.com/office/2006/metadata/properties"/>
    <ds:schemaRef ds:uri="http://schemas.microsoft.com/office/infopath/2007/PartnerControls"/>
    <ds:schemaRef ds:uri="e475455f-c69b-4ff8-acf7-75612f4dc189"/>
  </ds:schemaRefs>
</ds:datastoreItem>
</file>

<file path=docProps/app.xml><?xml version="1.0" encoding="utf-8"?>
<Properties xmlns="http://schemas.openxmlformats.org/officeDocument/2006/extended-properties" xmlns:vt="http://schemas.openxmlformats.org/officeDocument/2006/docPropsVTypes">
  <Template/>
  <TotalTime>1309</TotalTime>
  <Words>1438</Words>
  <Application>Microsoft Office PowerPoint</Application>
  <PresentationFormat>On-screen Show (4:3)</PresentationFormat>
  <Paragraphs>117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Time Value of Money</vt:lpstr>
      <vt:lpstr>Warm-Up Directions: Select the most appropriate answer for each question.</vt:lpstr>
      <vt:lpstr>Warm-Up Answers Directions: Select the most appropriate answer for each question.</vt:lpstr>
      <vt:lpstr>What is your money worth?</vt:lpstr>
      <vt:lpstr>#1 Inflation: Money loses value</vt:lpstr>
      <vt:lpstr>#2 Interest: Money grows over time</vt:lpstr>
      <vt:lpstr>If I want the most money...</vt:lpstr>
      <vt:lpstr>Seinfeld: The Kiss Hello  Open http://www.yadayadayadaecon.com/clip/61/ in your browser</vt:lpstr>
      <vt:lpstr>The Calculation</vt:lpstr>
      <vt:lpstr>The Calculation</vt:lpstr>
      <vt:lpstr>The Calculation</vt:lpstr>
      <vt:lpstr>The Calculation</vt:lpstr>
      <vt:lpstr>Online Calculator</vt:lpstr>
      <vt:lpstr>The Calculation</vt:lpstr>
      <vt:lpstr>Online Calculator</vt:lpstr>
      <vt:lpstr>Which has the highest present value? Assume an interest rate of 10%, interest calculated annually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Chuck Krenzin</cp:lastModifiedBy>
  <cp:revision>207</cp:revision>
  <dcterms:created xsi:type="dcterms:W3CDTF">2012-09-11T15:07:18Z</dcterms:created>
  <dcterms:modified xsi:type="dcterms:W3CDTF">2022-01-17T16:27:15Z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